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9"/>
  </p:notesMasterIdLst>
  <p:sldIdLst>
    <p:sldId id="299" r:id="rId2"/>
    <p:sldId id="286" r:id="rId3"/>
    <p:sldId id="283" r:id="rId4"/>
    <p:sldId id="293" r:id="rId5"/>
    <p:sldId id="287" r:id="rId6"/>
    <p:sldId id="285" r:id="rId7"/>
    <p:sldId id="295" r:id="rId8"/>
    <p:sldId id="297" r:id="rId9"/>
    <p:sldId id="298" r:id="rId10"/>
    <p:sldId id="284" r:id="rId11"/>
    <p:sldId id="288" r:id="rId12"/>
    <p:sldId id="292" r:id="rId13"/>
    <p:sldId id="289" r:id="rId14"/>
    <p:sldId id="265" r:id="rId15"/>
    <p:sldId id="290" r:id="rId16"/>
    <p:sldId id="291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</a:defRPr>
            </a:pPr>
            <a:r>
              <a:rPr lang="ru-RU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Сохранность контингента </a:t>
            </a:r>
          </a:p>
        </c:rich>
      </c:tx>
      <c:layout>
        <c:manualLayout>
          <c:xMode val="edge"/>
          <c:yMode val="edge"/>
          <c:x val="5.7435232940086173E-3"/>
          <c:y val="5.429299406624600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Сохранность контингента 2017</c:v>
                </c:pt>
              </c:strCache>
            </c:strRef>
          </c:tx>
          <c:dLbls>
            <c:dLbl>
              <c:idx val="0"/>
              <c:layout>
                <c:manualLayout>
                  <c:x val="3.1265896553540916E-2"/>
                  <c:y val="-1.243919728760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A5-4AE0-8AE8-5B1536280546}"/>
                </c:ext>
              </c:extLst>
            </c:dLbl>
            <c:dLbl>
              <c:idx val="1"/>
              <c:layout>
                <c:manualLayout>
                  <c:x val="-0.27197713266034135"/>
                  <c:y val="-9.782299473470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A5-4AE0-8AE8-5B15362805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2017- 94%</c:v>
                </c:pt>
                <c:pt idx="1">
                  <c:v>2018-94,8%</c:v>
                </c:pt>
                <c:pt idx="2">
                  <c:v>2019-95,6%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0.94</c:v>
                </c:pt>
                <c:pt idx="1">
                  <c:v>0.94799999999999995</c:v>
                </c:pt>
                <c:pt idx="2">
                  <c:v>0.95599999999999996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70-4887-B1D5-4E7BB8E691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2017- 94%</c:v>
                </c:pt>
                <c:pt idx="1">
                  <c:v>2018-94,8%</c:v>
                </c:pt>
                <c:pt idx="2">
                  <c:v>2019-95,6%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70-4887-B1D5-4E7BB8E69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236974632925499"/>
          <c:y val="0.60128733080561947"/>
          <c:w val="0.4056018451367791"/>
          <c:h val="0.3036606580652152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Посещаемость в 2017 году</c:v>
                </c:pt>
              </c:strCache>
            </c:strRef>
          </c:tx>
          <c:dLbls>
            <c:dLbl>
              <c:idx val="0"/>
              <c:layout>
                <c:manualLayout>
                  <c:x val="0.21108913430422632"/>
                  <c:y val="-0.23306475116578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25-4BF6-9BBB-71D720C1515F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25-4BF6-9BBB-71D720C151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Посещали 91%</c:v>
                </c:pt>
                <c:pt idx="1">
                  <c:v>Отсутствовали 9%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0.91</c:v>
                </c:pt>
                <c:pt idx="1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25-4BF6-9BBB-71D720C15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965272180159654"/>
          <c:y val="0.25240191349091495"/>
          <c:w val="0.43034738564401936"/>
          <c:h val="0.10886654054108377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Посещаемость в 2018 году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Посещали 92.5%</c:v>
                </c:pt>
                <c:pt idx="1">
                  <c:v>Отсуствовали 7,5%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DC-4B9D-9943-BCB011B2D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03235889138742"/>
          <c:y val="0.44972197054241297"/>
          <c:w val="0.36996764110861252"/>
          <c:h val="0.1982582759687524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6112669368548"/>
          <c:y val="0.37942379647186703"/>
          <c:w val="0.43386069156157792"/>
          <c:h val="0.61914090250885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Посещаемость в 2019 году</c:v>
                </c:pt>
              </c:strCache>
            </c:strRef>
          </c:tx>
          <c:dLbls>
            <c:dLbl>
              <c:idx val="0"/>
              <c:layout>
                <c:manualLayout>
                  <c:x val="0.24070771797483895"/>
                  <c:y val="-0.14816830198236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EE-4C01-81DF-EC398B87E4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Посещали 94%</c:v>
                </c:pt>
                <c:pt idx="1">
                  <c:v>Отсуствовали 6%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0.94</c:v>
                </c:pt>
                <c:pt idx="1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EE-4C01-81DF-EC398B87E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81114904370329"/>
          <c:y val="0.34870869345715849"/>
          <c:w val="0.33325299072231146"/>
          <c:h val="0.1331412672932493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sz="2000" baseline="0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квалифицированных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педагогов</a:t>
            </a:r>
          </a:p>
        </c:rich>
      </c:tx>
      <c:layout>
        <c:manualLayout>
          <c:xMode val="edge"/>
          <c:yMode val="edge"/>
          <c:x val="0.10031760312019758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628667325554657"/>
          <c:w val="0.57554253231122465"/>
          <c:h val="0.745117925965215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квалифицированных педагогов</c:v>
                </c:pt>
              </c:strCache>
            </c:strRef>
          </c:tx>
          <c:explosion val="4"/>
          <c:dPt>
            <c:idx val="1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3A2B-4771-B426-E2497E03C36E}"/>
              </c:ext>
            </c:extLst>
          </c:dPt>
          <c:dLbls>
            <c:dLbl>
              <c:idx val="0"/>
              <c:layout>
                <c:manualLayout>
                  <c:x val="-7.4241470249469879E-2"/>
                  <c:y val="0.2574985935287557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0"/>
                    </a:pPr>
                    <a:r>
                      <a:rPr lang="ru-RU" sz="1800" b="0" dirty="0" smtClean="0"/>
                      <a:t>53,8%</a:t>
                    </a:r>
                    <a:endParaRPr lang="ru-RU" sz="18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900279598563113E-2"/>
                  <c:y val="-0.1630710466211866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0"/>
                    </a:pPr>
                    <a:r>
                      <a:rPr lang="ru-RU" sz="1800" b="0" dirty="0" smtClean="0"/>
                      <a:t>46,2%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квалификационные и судейские категории 53,8%</c:v>
                </c:pt>
                <c:pt idx="1">
                  <c:v>соответсвие занимаемой должности 46,2%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0.53800000000000003</c:v>
                </c:pt>
                <c:pt idx="1">
                  <c:v>0.46200000000000002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2B-4771-B426-E2497E03C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669536718142426"/>
          <c:y val="0.39421770488496888"/>
          <c:w val="0.38330463281857569"/>
          <c:h val="0.41767889799725777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2017 год</c:v>
                </c:pt>
              </c:strCache>
            </c:strRef>
          </c:tx>
          <c:dLbls>
            <c:dLbl>
              <c:idx val="0"/>
              <c:layout>
                <c:manualLayout>
                  <c:x val="-1.9582763822195759E-2"/>
                  <c:y val="2.415370486279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F3-491B-B7A2-44DCF2A72148}"/>
                </c:ext>
              </c:extLst>
            </c:dLbl>
            <c:dLbl>
              <c:idx val="1"/>
              <c:layout>
                <c:manualLayout>
                  <c:x val="-0.10770872056985205"/>
                  <c:y val="-4.8025457587261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F3-491B-B7A2-44DCF2A721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Муниципальные 17,3%</c:v>
                </c:pt>
                <c:pt idx="1">
                  <c:v>Региональные 72,4%</c:v>
                </c:pt>
                <c:pt idx="2">
                  <c:v>Всероссийские 7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0.17299999999999999</c:v>
                </c:pt>
                <c:pt idx="1">
                  <c:v>0.72399999999999998</c:v>
                </c:pt>
                <c:pt idx="2">
                  <c:v>0.10100000000000001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F3-491B-B7A2-44DCF2A72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91864875865552"/>
          <c:y val="0.32188173739870285"/>
          <c:w val="0.41008135124134448"/>
          <c:h val="0.15187743856426694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16-4F31-971C-CABB2CE14A23}"/>
                </c:ext>
              </c:extLst>
            </c:dLbl>
            <c:dLbl>
              <c:idx val="1"/>
              <c:layout>
                <c:manualLayout>
                  <c:x val="0.15508716505449072"/>
                  <c:y val="-5.982056096315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16-4F31-971C-CABB2CE14A23}"/>
                </c:ext>
              </c:extLst>
            </c:dLbl>
            <c:dLbl>
              <c:idx val="2"/>
              <c:layout>
                <c:manualLayout>
                  <c:x val="3.0608686339898585E-2"/>
                  <c:y val="-0.10156751815801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16-4F31-971C-CABB2CE14A23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16-4F31-971C-CABB2CE14A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Муниципальные 14,7%</c:v>
                </c:pt>
                <c:pt idx="1">
                  <c:v>Региональные 59%</c:v>
                </c:pt>
                <c:pt idx="2">
                  <c:v>Всероссийские 22,9%</c:v>
                </c:pt>
                <c:pt idx="3">
                  <c:v>Международные 3,2%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0.14699999999999999</c:v>
                </c:pt>
                <c:pt idx="1">
                  <c:v>0.59</c:v>
                </c:pt>
                <c:pt idx="2" formatCode="0.00%">
                  <c:v>0.22900000000000001</c:v>
                </c:pt>
                <c:pt idx="3" formatCode="0.00%">
                  <c:v>3.2000000000000001E-2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95-498A-8E1B-4619212A2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451741473169653"/>
          <c:y val="0.3372222771217287"/>
          <c:w val="0.36800251360959896"/>
          <c:h val="0.17176085069138086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2"/>
              <c:layout>
                <c:manualLayout>
                  <c:x val="-0.14478806660215351"/>
                  <c:y val="-3.453203428849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6C-4996-B0FD-3026E6A0BA50}"/>
                </c:ext>
              </c:extLst>
            </c:dLbl>
            <c:dLbl>
              <c:idx val="3"/>
              <c:layout>
                <c:manualLayout>
                  <c:x val="-0.21751896993994133"/>
                  <c:y val="9.705276438084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6C-4996-B0FD-3026E6A0BA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Муниципальные 20,8%</c:v>
                </c:pt>
                <c:pt idx="1">
                  <c:v>Региональные 67,1%</c:v>
                </c:pt>
                <c:pt idx="2">
                  <c:v>Всероссийские 10,4%</c:v>
                </c:pt>
                <c:pt idx="3">
                  <c:v>Международные 1,4%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0.20799999999999999</c:v>
                </c:pt>
                <c:pt idx="1">
                  <c:v>0.67100000000000004</c:v>
                </c:pt>
                <c:pt idx="2" formatCode="General">
                  <c:v>10.4</c:v>
                </c:pt>
                <c:pt idx="3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6-40B5-9A85-58CF42751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9689415234321"/>
          <c:y val="0.43351414068699834"/>
          <c:w val="0.3364003962951016"/>
          <c:h val="0.36363714537722014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2017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Массовые разряды 61,8%</c:v>
                </c:pt>
                <c:pt idx="1">
                  <c:v>Спортивные разряды 28,9%</c:v>
                </c:pt>
                <c:pt idx="2">
                  <c:v>КМС 9,2%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0.61799999999999999</c:v>
                </c:pt>
                <c:pt idx="1">
                  <c:v>0.28899999999999998</c:v>
                </c:pt>
                <c:pt idx="2">
                  <c:v>9.1999999999999998E-2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02-4768-93FD-7CC3F9153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899351107880669"/>
          <c:y val="0.16501491910510072"/>
          <c:w val="0.41008135124134448"/>
          <c:h val="0.42639437608849479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2018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Массовые разряды 70,2%</c:v>
                </c:pt>
                <c:pt idx="1">
                  <c:v>Спортивные разряды 26,8%</c:v>
                </c:pt>
                <c:pt idx="2">
                  <c:v>КМС 2,8%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0.70199999999999996</c:v>
                </c:pt>
                <c:pt idx="1">
                  <c:v>0.26800000000000002</c:v>
                </c:pt>
                <c:pt idx="2">
                  <c:v>2.8000000000000001E-2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DC-4F66-A20D-C62A6FB8E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91864875865552"/>
          <c:y val="0.32188173739870285"/>
          <c:w val="0.41008135124134448"/>
          <c:h val="0.39838245492065794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2019год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Массовые разряды 75,3%</c:v>
                </c:pt>
                <c:pt idx="1">
                  <c:v>Спортивные разряды 20,6% </c:v>
                </c:pt>
                <c:pt idx="2">
                  <c:v>КМС 4,1%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0.753</c:v>
                </c:pt>
                <c:pt idx="1">
                  <c:v>0.20599999999999999</c:v>
                </c:pt>
                <c:pt idx="2">
                  <c:v>4.1000000000000002E-2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98-489C-8113-123D79321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91864875865552"/>
          <c:y val="0.32188173739870285"/>
          <c:w val="0.41008135124134448"/>
          <c:h val="0.47121344995703379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06305241991866E-2"/>
          <c:y val="0.11484512056799891"/>
          <c:w val="0.5789470517985098"/>
          <c:h val="0.694105357667006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Оздоровительная кампания</c:v>
                </c:pt>
              </c:strCache>
            </c:strRef>
          </c:tx>
          <c:dLbls>
            <c:dLbl>
              <c:idx val="0"/>
              <c:layout>
                <c:manualLayout>
                  <c:x val="4.1330195821258249E-2"/>
                  <c:y val="-4.235059153634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81-4B42-875B-A527173400F8}"/>
                </c:ext>
              </c:extLst>
            </c:dLbl>
            <c:dLbl>
              <c:idx val="1"/>
              <c:layout>
                <c:manualLayout>
                  <c:x val="0.27571488501950497"/>
                  <c:y val="-9.4401332668463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81-4B42-875B-A527173400F8}"/>
                </c:ext>
              </c:extLst>
            </c:dLbl>
            <c:dLbl>
              <c:idx val="2"/>
              <c:layout>
                <c:manualLayout>
                  <c:x val="-1.408987236176543E-4"/>
                  <c:y val="-0.16762091033812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81-4B42-875B-A527173400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2017 год 31%</c:v>
                </c:pt>
                <c:pt idx="1">
                  <c:v>2018 год 28%</c:v>
                </c:pt>
                <c:pt idx="2">
                  <c:v>2019 год 33%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</c:v>
                </c:pt>
                <c:pt idx="1">
                  <c:v>0.28000000000000003</c:v>
                </c:pt>
                <c:pt idx="2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12-4F53-ABAF-0B13F2656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19973441232037"/>
          <c:y val="0.27361677055096084"/>
          <c:w val="0.34182226123845855"/>
          <c:h val="0.1931739496645075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AAE9-5E86-43E8-A1D8-9394B6D907E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AF680-0901-43E0-9E41-BA6C2F8A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9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F680-0901-43E0-9E41-BA6C2F8AD2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9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8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448272"/>
          </a:xfrm>
        </p:spPr>
        <p:txBody>
          <a:bodyPr/>
          <a:lstStyle/>
          <a:p>
            <a:r>
              <a:rPr lang="ru-RU" sz="4000" dirty="0" smtClean="0"/>
              <a:t>Создание современной </a:t>
            </a:r>
            <a:r>
              <a:rPr lang="ru-RU" sz="4000" dirty="0" err="1" smtClean="0"/>
              <a:t>здоровьесберегающей</a:t>
            </a:r>
            <a:r>
              <a:rPr lang="ru-RU" sz="4000" dirty="0" smtClean="0"/>
              <a:t> среды образовательной в условиях организации дополнительного образования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Алексин -2019г.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1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429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Выступление на соревнованиях</a:t>
            </a:r>
            <a:endParaRPr lang="ru-RU" sz="36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64609361"/>
              </p:ext>
            </p:extLst>
          </p:nvPr>
        </p:nvGraphicFramePr>
        <p:xfrm>
          <a:off x="0" y="1162108"/>
          <a:ext cx="4830166" cy="341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83925763"/>
              </p:ext>
            </p:extLst>
          </p:nvPr>
        </p:nvGraphicFramePr>
        <p:xfrm>
          <a:off x="4716016" y="1268760"/>
          <a:ext cx="4332757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77679995"/>
              </p:ext>
            </p:extLst>
          </p:nvPr>
        </p:nvGraphicFramePr>
        <p:xfrm>
          <a:off x="1043608" y="3789040"/>
          <a:ext cx="5208240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64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400800" cy="347472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3" descr="C:\Users\User\Desktop\Материал к семинару\фото к семинару\пауэрл октябрь 2016\DSCN14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20" y="2005082"/>
            <a:ext cx="1872208" cy="2679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JbQ0gFi_YQc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47" y="1865919"/>
            <a:ext cx="2359713" cy="2841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Desktop\media\image4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24" y="1758978"/>
            <a:ext cx="2026963" cy="291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7452" y="211787"/>
            <a:ext cx="6420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соревнованиях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5081315"/>
              </p:ext>
            </p:extLst>
          </p:nvPr>
        </p:nvGraphicFramePr>
        <p:xfrm>
          <a:off x="51152" y="922252"/>
          <a:ext cx="3816424" cy="226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20908004"/>
              </p:ext>
            </p:extLst>
          </p:nvPr>
        </p:nvGraphicFramePr>
        <p:xfrm>
          <a:off x="-234840" y="4591108"/>
          <a:ext cx="4248472" cy="226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41107378"/>
              </p:ext>
            </p:extLst>
          </p:nvPr>
        </p:nvGraphicFramePr>
        <p:xfrm>
          <a:off x="4644008" y="4568185"/>
          <a:ext cx="4248472" cy="226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468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" y="1052736"/>
            <a:ext cx="5004048" cy="338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931224" cy="720080"/>
          </a:xfrm>
        </p:spPr>
        <p:txBody>
          <a:bodyPr/>
          <a:lstStyle/>
          <a:p>
            <a:r>
              <a:rPr lang="ru-RU" sz="3600" dirty="0" smtClean="0">
                <a:cs typeface="Times New Roman" panose="02020603050405020304" pitchFamily="18" charset="0"/>
              </a:rPr>
              <a:t>Оздоровление детей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16212476"/>
              </p:ext>
            </p:extLst>
          </p:nvPr>
        </p:nvGraphicFramePr>
        <p:xfrm>
          <a:off x="3948938" y="620688"/>
          <a:ext cx="518457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4251"/>
            <a:ext cx="4572001" cy="322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" y="3735442"/>
            <a:ext cx="5040560" cy="2989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43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54" y="116632"/>
            <a:ext cx="8229600" cy="763488"/>
          </a:xfrm>
        </p:spPr>
        <p:txBody>
          <a:bodyPr/>
          <a:lstStyle/>
          <a:p>
            <a:r>
              <a:rPr lang="ru-RU" sz="36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ЗОЖ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esktop\Материал к семинару\ледовые забавы\Ледовые забавы 25.03.2017 1 часть 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563"/>
            <a:ext cx="4499992" cy="3163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Спартакиада 2017\DSC_0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70255"/>
            <a:ext cx="4419435" cy="2946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Фотографии 2017-2019 год\Новогдняя эстафета 18г\DSC_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7" y="1012116"/>
            <a:ext cx="5146423" cy="2889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Фотографии 2017-2019 год\1 мая 2018\DSC_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7976"/>
            <a:ext cx="4419435" cy="2946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тографии 2017-2019 год\самбо деь защитника отечества 24.02.18\YDMMyUXmw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57" y="745726"/>
            <a:ext cx="2359273" cy="386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Фотографии 2017-2019 год\Турнир по футболу ко дню защитника Отечества 23.02.19 Касилин\DSC_0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4" y="3843041"/>
            <a:ext cx="4732134" cy="3154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000" dirty="0" smtClean="0"/>
              <a:t>Работа с детьми и их родителями</a:t>
            </a:r>
            <a:endParaRPr lang="ru-RU" sz="4000" dirty="0"/>
          </a:p>
        </p:txBody>
      </p:sp>
      <p:pic>
        <p:nvPicPr>
          <p:cNvPr id="1026" name="Picture 2" descr="C:\Users\User\Desktop\Материал к семинару\фото к семинару\Первенсво города Алексин по самбо 12.11.17\DSC_0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30" y="3843041"/>
            <a:ext cx="4583264" cy="3011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" y="795080"/>
            <a:ext cx="4680520" cy="310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89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1" y="116632"/>
            <a:ext cx="9433048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Информационно-просветительская</a:t>
            </a:r>
            <a:b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работа</a:t>
            </a:r>
            <a:endParaRPr lang="ru-RU" sz="3800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556792"/>
            <a:ext cx="5472608" cy="437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Новая папка\DSC_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57" y="908720"/>
            <a:ext cx="3923928" cy="5885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7654" y="116632"/>
            <a:ext cx="8229600" cy="763488"/>
          </a:xfrm>
        </p:spPr>
        <p:txBody>
          <a:bodyPr/>
          <a:lstStyle/>
          <a:p>
            <a:r>
              <a:rPr lang="ru-RU" sz="3600" dirty="0" smtClean="0">
                <a:cs typeface="Times New Roman" panose="02020603050405020304" pitchFamily="18" charset="0"/>
              </a:rPr>
              <a:t>Мониторинг здоровья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78918949"/>
              </p:ext>
            </p:extLst>
          </p:nvPr>
        </p:nvGraphicFramePr>
        <p:xfrm>
          <a:off x="251520" y="692696"/>
          <a:ext cx="48245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99571059"/>
              </p:ext>
            </p:extLst>
          </p:nvPr>
        </p:nvGraphicFramePr>
        <p:xfrm>
          <a:off x="4932040" y="980728"/>
          <a:ext cx="4392488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96918659"/>
              </p:ext>
            </p:extLst>
          </p:nvPr>
        </p:nvGraphicFramePr>
        <p:xfrm>
          <a:off x="611560" y="3349459"/>
          <a:ext cx="5040560" cy="350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97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ÐÐ°ÑÑÐ¸Ð½ÐºÐ¸ Ð¿Ð¾ Ð·Ð°Ð¿ÑÐ¾ÑÑ Ð±Ð»Ð°Ð³Ð¾Ð´Ð°ÑÐ¸Ð¼ Ð·Ð°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>
                <a:solidFill>
                  <a:srgbClr val="32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нельзя вырастить ребенка,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32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совсем не болел,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32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во всяком случае, поддерживать у него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32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здоровья вполне возможно.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Н.М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Амосов, академик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:\Фотографии 2017-2019 год\Новогдняя эстафета 18г\DSC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54363"/>
            <a:ext cx="7128792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406" y="260648"/>
            <a:ext cx="9289032" cy="17281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cs typeface="Times New Roman" panose="02020603050405020304" pitchFamily="18" charset="0"/>
              </a:rPr>
              <a:t> Дополнительное образование </a:t>
            </a:r>
            <a:br>
              <a:rPr lang="ru-RU" sz="3600" dirty="0" smtClean="0">
                <a:cs typeface="Times New Roman" panose="02020603050405020304" pitchFamily="18" charset="0"/>
              </a:rPr>
            </a:br>
            <a:r>
              <a:rPr lang="ru-RU" sz="3600" dirty="0" smtClean="0">
                <a:cs typeface="Times New Roman" panose="02020603050405020304" pitchFamily="18" charset="0"/>
              </a:rPr>
              <a:t>ДЮСШ № 3 «Атлет»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8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E:\Фотографии 2017-2019 год\семинар 14.03.2019\Семинар 14.03.2019 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21734"/>
            <a:ext cx="5761653" cy="39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86010"/>
            <a:ext cx="8229600" cy="1209072"/>
          </a:xfrm>
        </p:spPr>
        <p:txBody>
          <a:bodyPr/>
          <a:lstStyle/>
          <a:p>
            <a:r>
              <a:rPr lang="ru-RU" sz="4000" dirty="0" smtClean="0">
                <a:cs typeface="Times New Roman" panose="02020603050405020304" pitchFamily="18" charset="0"/>
              </a:rPr>
              <a:t>Профилируемые виды спорта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Количество обучающихся: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2017- 442 человека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2018 - 456 человека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2019 - 462 человека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Фотографии 2017-2019 год\фото и видио самбо  переводные 18год\DSC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72" y="3147840"/>
            <a:ext cx="3017266" cy="2295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5497" y="283889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Самбо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6" descr="E:\Фотографии 2017-2019 год\Турнир по футболу Локобол и Весна 2018 Горбатов\154_2405\IMG_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06" y="723062"/>
            <a:ext cx="3079027" cy="2309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57505" y="225242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Футбол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3" descr="E:\Фотографии 2017-2019 год\пауэрлифтинг 12-13.01.19\VcgHj_7SIU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19" y="1813986"/>
            <a:ext cx="3287248" cy="228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8953" y="215281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Пауэрлифтинг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User\Desktop\DSC_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" y="685429"/>
            <a:ext cx="3203848" cy="2135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3051" y="2152817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Аэробика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Фотографии 2017-2019 год\Каратэ\DSC_01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" y="2821327"/>
            <a:ext cx="3232645" cy="2155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6522" y="293158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Каратэ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67891563"/>
              </p:ext>
            </p:extLst>
          </p:nvPr>
        </p:nvGraphicFramePr>
        <p:xfrm>
          <a:off x="3210413" y="4420961"/>
          <a:ext cx="4346461" cy="257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786419" y="3429000"/>
            <a:ext cx="18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Самбо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9116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943756"/>
            <a:ext cx="9922291" cy="61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6856" y="-656444"/>
            <a:ext cx="8229600" cy="1600200"/>
          </a:xfrm>
        </p:spPr>
        <p:txBody>
          <a:bodyPr/>
          <a:lstStyle/>
          <a:p>
            <a:r>
              <a:rPr lang="ru-RU" sz="4000" dirty="0" smtClean="0"/>
              <a:t>Модель </a:t>
            </a:r>
            <a:r>
              <a:rPr lang="ru-RU" sz="4000" dirty="0" err="1" smtClean="0"/>
              <a:t>здоровьесбережения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923928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07096" y="1816053"/>
            <a:ext cx="8069360" cy="4185459"/>
            <a:chOff x="607096" y="1816053"/>
            <a:chExt cx="8069360" cy="4185459"/>
          </a:xfrm>
        </p:grpSpPr>
        <p:sp>
          <p:nvSpPr>
            <p:cNvPr id="6" name="TextBox 5"/>
            <p:cNvSpPr txBox="1"/>
            <p:nvPr/>
          </p:nvSpPr>
          <p:spPr>
            <a:xfrm>
              <a:off x="3439826" y="3569796"/>
              <a:ext cx="24215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Здоровьесберегающая</a:t>
              </a:r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среда учреждения дополнительного образования</a:t>
              </a:r>
              <a:endPara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03797" y="1816053"/>
              <a:ext cx="209361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Инновационная деятельность</a:t>
              </a:r>
            </a:p>
            <a:p>
              <a:pPr algn="ctr"/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направлении</a:t>
              </a:r>
            </a:p>
            <a:p>
              <a:pPr algn="ctr"/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0232" y="2389530"/>
              <a:ext cx="19442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безопасности </a:t>
              </a:r>
            </a:p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обучающихся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8466" y="3723613"/>
              <a:ext cx="1317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Пропаганда </a:t>
              </a:r>
            </a:p>
            <a:p>
              <a:pPr algn="ctr"/>
              <a:r>
                <a:rPr lang="ru-RU" sz="1400" b="1" dirty="0" smtClean="0"/>
                <a:t>ЗОЖ</a:t>
              </a:r>
              <a:endParaRPr lang="ru-RU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3107" y="4823016"/>
              <a:ext cx="19442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здоровья и</a:t>
              </a:r>
            </a:p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физического</a:t>
              </a:r>
            </a:p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развития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09719" y="5478292"/>
              <a:ext cx="15038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Сотрудничество</a:t>
              </a:r>
            </a:p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 родителями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3031" y="4884572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Медицинское сопровождение учебно-</a:t>
              </a:r>
            </a:p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воспитательного </a:t>
              </a:r>
            </a:p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процесса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7096" y="3723613"/>
              <a:ext cx="16231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Физическая</a:t>
              </a:r>
            </a:p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культура и спорт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584" y="2333038"/>
              <a:ext cx="2016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Учебная деятельность</a:t>
              </a:r>
            </a:p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основе здоровье-</a:t>
              </a:r>
            </a:p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сберегающих </a:t>
              </a:r>
            </a:p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технологий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4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Фотографии 2017-2019 год\фото и видио самбо  переводные 18год\DSC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4964"/>
            <a:ext cx="4841970" cy="3839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Фотографии 2017-2019 год\футбол Горб 9.12.17 05-06г.г\DSC_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70" y="3356992"/>
            <a:ext cx="4292944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99602193"/>
              </p:ext>
            </p:extLst>
          </p:nvPr>
        </p:nvGraphicFramePr>
        <p:xfrm>
          <a:off x="4605892" y="61303"/>
          <a:ext cx="4810721" cy="331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9" y="38403"/>
            <a:ext cx="4712941" cy="281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79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580710"/>
              </p:ext>
            </p:extLst>
          </p:nvPr>
        </p:nvGraphicFramePr>
        <p:xfrm>
          <a:off x="126396" y="683168"/>
          <a:ext cx="4229579" cy="1732788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1113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4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3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5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974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</a:rPr>
                        <a:t>2018/2019 уч.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2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Высшая </a:t>
                      </a:r>
                      <a:r>
                        <a:rPr lang="ru-RU" sz="1100" dirty="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(чел)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кв. категория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(чел)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Соответствие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должности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Без категории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effectLst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effectLst/>
                        </a:rPr>
                        <a:t>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7504" y="-16070"/>
            <a:ext cx="905014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Квалификационные категории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педагогических и руководящих кадров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48080"/>
              </p:ext>
            </p:extLst>
          </p:nvPr>
        </p:nvGraphicFramePr>
        <p:xfrm>
          <a:off x="123053" y="3861048"/>
          <a:ext cx="4552557" cy="2817310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3224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7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7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tabLst>
                          <a:tab pos="95250" algn="l"/>
                          <a:tab pos="1383665" algn="ctr"/>
                        </a:tabLst>
                      </a:pPr>
                      <a:r>
                        <a:rPr lang="ru-RU" sz="1400" dirty="0">
                          <a:effectLst/>
                        </a:rPr>
                        <a:t>	 	Наименование звания, отличия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Кандидат педагогических наук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16685" algn="ctr"/>
                          <a:tab pos="3194050" algn="r"/>
                        </a:tabLst>
                      </a:pPr>
                      <a:r>
                        <a:rPr lang="ru-RU" sz="1400" dirty="0">
                          <a:effectLst/>
                        </a:rPr>
                        <a:t>	Почётные грамоты МО РФ	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Почётные грамоты МО, департамента образования Тульской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3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Мастер Спорта РФ по пауэрлифтингу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Судья республиканской категории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08520" y="2817209"/>
            <a:ext cx="600526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6050" algn="ctr"/>
                <a:tab pos="3194050" algn="r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работники,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имеющие звания и награды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69724"/>
            <a:ext cx="3933535" cy="222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IMG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41" y="4087841"/>
            <a:ext cx="388100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49080"/>
            <a:ext cx="3245687" cy="233362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728677"/>
              </p:ext>
            </p:extLst>
          </p:nvPr>
        </p:nvGraphicFramePr>
        <p:xfrm>
          <a:off x="179512" y="693528"/>
          <a:ext cx="5616626" cy="1209294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1154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3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3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47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4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образование 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специальное 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0679"/>
            <a:ext cx="6642484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Образование педагогических  и руководящих работников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78888"/>
              </p:ext>
            </p:extLst>
          </p:nvPr>
        </p:nvGraphicFramePr>
        <p:xfrm>
          <a:off x="179512" y="2780928"/>
          <a:ext cx="5616626" cy="1163190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817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5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88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6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2 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5 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10 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до 20 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20лет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2261484"/>
            <a:ext cx="729805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Педагогический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стаж педагогических и руководящих  работников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16717"/>
              </p:ext>
            </p:extLst>
          </p:nvPr>
        </p:nvGraphicFramePr>
        <p:xfrm>
          <a:off x="179512" y="4797152"/>
          <a:ext cx="5472608" cy="1219200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1915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7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4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54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Моложе 25 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25-35 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и старше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Достигшие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пенсионного возраста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65820" y="4173831"/>
            <a:ext cx="4499992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Возраст  педагогических  работников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83" y="467051"/>
            <a:ext cx="2917025" cy="157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78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078199"/>
              </p:ext>
            </p:extLst>
          </p:nvPr>
        </p:nvGraphicFramePr>
        <p:xfrm>
          <a:off x="28599" y="507164"/>
          <a:ext cx="9014793" cy="4416552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2137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8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5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3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конкурса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педагога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3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Спартакиада трудовых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коллективов муниципального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г.Алексин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2018 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ПрохоровС.А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Мосиенко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А.И.,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Касилин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Е.А.,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Орленко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Е.А.,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Клюев Д.А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Шилов В.В.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1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 лучших педагогов образовательных учреждений Алексинского района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номинации «Педагог учреждения дополнительного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образования» сентябрь 2017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Орленко Е.А.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7725"/>
            <a:ext cx="824440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Участие педагогов в соревнованиях, конкурсах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69701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06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1674</TotalTime>
  <Words>432</Words>
  <Application>Microsoft Office PowerPoint</Application>
  <PresentationFormat>Экран (4:3)</PresentationFormat>
  <Paragraphs>189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Создание современной здоровьесберегающей среды образовательной в условиях организации дополнительного образования</vt:lpstr>
      <vt:lpstr>Презентация PowerPoint</vt:lpstr>
      <vt:lpstr> Дополнительное образование  ДЮСШ № 3 «Атлет»</vt:lpstr>
      <vt:lpstr>Профилируемые виды спорта</vt:lpstr>
      <vt:lpstr>Модель здоровьесбережения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Оздоровление детей</vt:lpstr>
      <vt:lpstr>Мероприятия ЗОЖ</vt:lpstr>
      <vt:lpstr>Работа с детьми и их родителями</vt:lpstr>
      <vt:lpstr>Информационно-просветительская работа</vt:lpstr>
      <vt:lpstr>Мониторинг здоровья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и образование успехам</dc:title>
  <dc:creator>User</dc:creator>
  <cp:lastModifiedBy>User</cp:lastModifiedBy>
  <cp:revision>169</cp:revision>
  <dcterms:created xsi:type="dcterms:W3CDTF">2019-02-11T14:47:53Z</dcterms:created>
  <dcterms:modified xsi:type="dcterms:W3CDTF">2019-08-29T12:56:22Z</dcterms:modified>
</cp:coreProperties>
</file>