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25" autoAdjust="0"/>
    <p:restoredTop sz="94660"/>
  </p:normalViewPr>
  <p:slideViewPr>
    <p:cSldViewPr>
      <p:cViewPr varScale="1">
        <p:scale>
          <a:sx n="111" d="100"/>
          <a:sy n="111" d="100"/>
        </p:scale>
        <p:origin x="-16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21.03.2019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21.03.2019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548680"/>
            <a:ext cx="6624736" cy="6480721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692696"/>
            <a:ext cx="6552728" cy="4923928"/>
          </a:xfrm>
        </p:spPr>
        <p:txBody>
          <a:bodyPr/>
          <a:lstStyle/>
          <a:p>
            <a:pPr algn="l"/>
            <a:r>
              <a:rPr lang="ru-RU" sz="5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 </a:t>
            </a:r>
            <a:r>
              <a:rPr lang="ru-RU" sz="5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 воспитания успешной личности </a:t>
            </a:r>
          </a:p>
          <a:p>
            <a:pPr algn="l"/>
            <a:r>
              <a:rPr lang="ru-RU" sz="5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условиях ДЮСШ</a:t>
            </a:r>
            <a:endParaRPr lang="ru-RU" sz="5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63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35896" y="44624"/>
            <a:ext cx="5400600" cy="640871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Эти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несомненно положительные моменты  педагогического воздействия вступают в противоречие с уже сформировавшимися индивидуальными особенностями личности ребёнка: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самооценка, неуверенность в себе, психологическая неустойчивость.</a:t>
            </a:r>
          </a:p>
          <a:p>
            <a:pPr marL="0" indent="0" algn="just">
              <a:buNone/>
            </a:pP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Самооценка 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могут придерживаться высокого или низкого мнения о себе, в зависимости от собственного успеха и оценок окружающих людей. </a:t>
            </a:r>
            <a:endPara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возрастом критерии самооценки становятся более дифференцированными по мере формирования представлений о нашей привлекательности в глазах противоположного пола, о чувстве юмора, профессиональной пригодности и т.д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ru-RU" sz="1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Неуверенность 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себе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склонность 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прекращению попыток избегать неудачных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действий,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 как в прошлом все подобные попытки заканчивались неудачей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Психологическая неустойчивость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убежденность в том, что события часто происходят в соответствии с нашими предсказаниями. Так, если сообщить ребенку, что он плохо выступит на соревнованиях, он может настроить себя соответствующим образом, поверить в неизбежность провала, махнуть рукой на подготовку и в конце концов действительно потерпит неудачу.        </a:t>
            </a:r>
          </a:p>
          <a:p>
            <a:pPr marL="0" indent="0" algn="just">
              <a:buNone/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</a:t>
            </a:r>
          </a:p>
          <a:p>
            <a:pPr marL="0" indent="0" algn="just">
              <a:buNone/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200" dirty="0"/>
          </a:p>
        </p:txBody>
      </p:sp>
      <p:pic>
        <p:nvPicPr>
          <p:cNvPr id="4098" name="Picture 2" descr="ÐÐ°ÑÑÐ¸Ð½ÐºÐ¸ Ð¿Ð¾ Ð·Ð°Ð¿ÑÐ¾ÑÑ ÑÐ°Ð¼Ð¾Ð¾ÑÐµÐ½ÐºÐ° Ñ Ð´ÐµÑÐµÐ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45" y="404664"/>
            <a:ext cx="2619375" cy="17430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8" y="2780928"/>
            <a:ext cx="3424142" cy="27393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889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32040" y="260648"/>
            <a:ext cx="3981128" cy="5976664"/>
          </a:xfrm>
        </p:spPr>
        <p:txBody>
          <a:bodyPr>
            <a:normAutofit fontScale="77500" lnSpcReduction="20000"/>
          </a:bodyPr>
          <a:lstStyle/>
          <a:p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 в </a:t>
            </a:r>
            <a:r>
              <a:rPr lang="ru-RU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воспитательном процесс успешной личности наши педагоги   используют такие методы педагогического воздействия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как просьба, совет,  доверительная беседа,   акцент на достоинствах,  умение стать на позицию другого, совместное обсуждение ситуации на равных, сосредоточение на результате деятельности и конечно слова поддержки: «Очень нужно это сделать…», «Здесь ничего страшного…»,   «  С этим ты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справишься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…». </a:t>
            </a:r>
            <a:r>
              <a:rPr lang="ru-RU" sz="1800" b="1" dirty="0"/>
              <a:t> </a:t>
            </a:r>
            <a:endParaRPr lang="ru-RU" sz="1800" b="1" dirty="0" smtClean="0"/>
          </a:p>
          <a:p>
            <a:endParaRPr lang="ru-RU" sz="1800" b="1" dirty="0"/>
          </a:p>
          <a:p>
            <a:endParaRPr lang="ru-RU" sz="1800" b="1" dirty="0" smtClean="0"/>
          </a:p>
          <a:p>
            <a:endParaRPr lang="ru-RU" sz="1800" b="1" dirty="0"/>
          </a:p>
          <a:p>
            <a:endParaRPr lang="ru-RU" sz="1800" b="1" dirty="0" smtClean="0"/>
          </a:p>
          <a:p>
            <a:pPr marL="0" indent="0">
              <a:buNone/>
            </a:pPr>
            <a:r>
              <a:rPr lang="ru-RU" sz="1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Очень </a:t>
            </a:r>
            <a:r>
              <a:rPr lang="ru-RU" sz="1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 ни в коем случае ребёнок не должен сравниваться с другими сверстниками. </a:t>
            </a:r>
            <a:endParaRPr lang="ru-RU" sz="1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Основанием для ситуации воспитания успеха  может быть лишь сравнение ребёнка с ним сами, оценка его результатов,  его деятельности «вчера» и «сегодня».</a:t>
            </a:r>
          </a:p>
          <a:p>
            <a:pPr marL="0" indent="0">
              <a:buNone/>
            </a:pP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pic>
        <p:nvPicPr>
          <p:cNvPr id="3074" name="Picture 2" descr="C:\Users\User\Desktop\Материал к семинару\фото к семинару\открытое пер-во футбол 02-04г\DSC_04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4644008" cy="30960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205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27576" y="692696"/>
            <a:ext cx="3636912" cy="5534075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Интересно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отметить, что  на практике дети, быстро уловив способ создания ситуации успеха, начинают пользоваться данной формулой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Они говорят робеющему, неуверенному в себе обучающемуся секции:  «Ты не бойся, мы тебе поможем…», «У тебя, всё получится. Смелее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…».</a:t>
            </a:r>
          </a:p>
          <a:p>
            <a:pPr marL="0" indent="0">
              <a:buNone/>
            </a:pP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Ценно то, что дети в  коллективе умеют радоваться успехам другого, так как понимают,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 успех общего дела зависит от каждого. 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E:\Фотографии 2017-2019 год\первенство школ города по мини-футболу 04.03.2018\DSC_01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" y="404664"/>
            <a:ext cx="5436096" cy="36240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10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612" y="1591475"/>
            <a:ext cx="4258816" cy="4525963"/>
          </a:xfrm>
        </p:spPr>
        <p:txBody>
          <a:bodyPr>
            <a:normAutofit/>
          </a:bodyPr>
          <a:lstStyle/>
          <a:p>
            <a:endPara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Таким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образом, технология  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 воспитания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успешной личности- 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которой пользуются наши педагоги на практике -является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одним из факторов развития 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личности </a:t>
            </a:r>
          </a:p>
          <a:p>
            <a:pPr marL="0" indent="0">
              <a:buNone/>
            </a:pP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User\Desktop\Материал к семинару\фото к семинару\Первенсво города Алексин по самбо 12.11.17\DSC_03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16968"/>
            <a:ext cx="4572000" cy="304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757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4245"/>
          </a:xfrm>
        </p:spPr>
      </p:pic>
    </p:spTree>
    <p:extLst>
      <p:ext uri="{BB962C8B-B14F-4D97-AF65-F5344CB8AC3E}">
        <p14:creationId xmlns:p14="http://schemas.microsoft.com/office/powerpoint/2010/main" val="153938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6632"/>
            <a:ext cx="5688632" cy="4968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Важнейшим открытием 2-ой половины XX века следует считать внедрение в практику обучения и воспитания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технологию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 и воспитания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успехам.</a:t>
            </a:r>
          </a:p>
          <a:p>
            <a:pPr marL="0" indent="0">
              <a:buNone/>
            </a:pP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Успех рождает сильный дополнительный импульс к активной работе, содействует становлению достоинства ребёнка, это залог положительного отношения к обучению,  к труду как таковому.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ситуация успеха становится фактором развития личности обучающегося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Ситуация успеха субъективна и индивидуальна. Ее переживает как ребёнок с низкой познавательной активностью, так и с высокой продуктивной деятельностью.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Ситуация успеха 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это субъективное переживание  личностных достижений в контексте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истории жизни каждого.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Здесь речь идет не о продукции масштаба мировой культуры, а о достижениях узкого плана личностной, которая ежедневно разворачивается и свершается на занятии.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0"/>
            <a:ext cx="3364755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5001620"/>
            <a:ext cx="2505075" cy="18288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027" y="2942472"/>
            <a:ext cx="3010755" cy="19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22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44008" y="260648"/>
            <a:ext cx="4032448" cy="57935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ситуации воспитания успешной личности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занятиях</a:t>
            </a:r>
            <a:r>
              <a:rPr lang="ru-RU" sz="1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endParaRPr lang="ru-RU" sz="18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Первое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обязательное условие</a:t>
            </a:r>
            <a:r>
              <a:rPr lang="ru-RU" sz="1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 </a:t>
            </a:r>
            <a:r>
              <a:rPr lang="ru-RU" sz="18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атмосфера доброжелательности в группе на протяжении всего занятия</a:t>
            </a:r>
            <a:r>
              <a:rPr lang="ru-RU" sz="18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18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Слагаемые доброжелательности: улыбка, добрый взгляд, внимание друг к другу, интерес к каждому, приветливость, расположенность, мягкие жесты.)</a:t>
            </a:r>
          </a:p>
          <a:p>
            <a:endParaRPr lang="ru-RU" dirty="0"/>
          </a:p>
        </p:txBody>
      </p:sp>
      <p:pic>
        <p:nvPicPr>
          <p:cNvPr id="1026" name="Picture 2" descr="C:\Users\User\Desktop\Материал к семинару\фото к семинару\Первенство ДЮСШ по самбо ноябрь 2014год\DSC_00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77072"/>
            <a:ext cx="3748980" cy="24993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User\Desktop\Материал к семинару\фото к семинару\открытое пер-во футбол 02-04г\DSC_04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36" y="404664"/>
            <a:ext cx="4518247" cy="30121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533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55976" y="188640"/>
            <a:ext cx="4269160" cy="452596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Второе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условие</a:t>
            </a:r>
            <a:r>
              <a:rPr lang="ru-RU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 </a:t>
            </a:r>
            <a:r>
              <a:rPr lang="ru-RU" sz="16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снятие страха</a:t>
            </a:r>
            <a:r>
              <a:rPr lang="ru-RU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авансирование детей перед тем, как они приступят к реализации поставленной задачи. Авансировать успех значит объявить о положительных результатах до того, как они получены.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Данное условие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увеличивает меру уверенности в себе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 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повышает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повышает активность. </a:t>
            </a:r>
          </a:p>
        </p:txBody>
      </p:sp>
      <p:pic>
        <p:nvPicPr>
          <p:cNvPr id="2050" name="Picture 2" descr="ÐÐ°ÑÑÐ¸Ð½ÐºÐ¸ Ð¿Ð¾ Ð·Ð°Ð¿ÑÐ¾ÑÑ ÑÐ½ÑÑÐ¸Ðµ ÑÑÑÐ°ÑÐ° Ñ Ð´ÐµÑÐµÐ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332656"/>
            <a:ext cx="3788057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61" y="2823414"/>
            <a:ext cx="2997272" cy="39025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5938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0" y="1600200"/>
            <a:ext cx="4114800" cy="4525963"/>
          </a:xfrm>
        </p:spPr>
        <p:txBody>
          <a:bodyPr>
            <a:normAutofit/>
          </a:bodyPr>
          <a:lstStyle/>
          <a:p>
            <a:pPr algn="just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Ключевой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момент  </a:t>
            </a:r>
            <a:r>
              <a:rPr lang="ru-RU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 </a:t>
            </a:r>
            <a:r>
              <a:rPr lang="ru-RU" sz="16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высокая мотивация</a:t>
            </a:r>
            <a:r>
              <a:rPr lang="ru-RU" sz="1600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предлагаемых действий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Во имя чего? Ради чего? Зачем? </a:t>
            </a:r>
            <a:r>
              <a:rPr lang="ru-RU" sz="16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 — сильнейший </a:t>
            </a:r>
            <a:r>
              <a:rPr lang="ru-RU" sz="16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 успеха.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3787111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356992"/>
            <a:ext cx="4932040" cy="302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31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33256" y="908720"/>
            <a:ext cx="3610744" cy="4525963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Реальная помощь в продвижении к успеху —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8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инструкция </a:t>
            </a:r>
            <a:r>
              <a:rPr lang="ru-RU" sz="18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которая объясняет ребёнку предстоящий вид деятельности и пути ее выполнения.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284984"/>
            <a:ext cx="4764021" cy="3573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User\Desktop\Материал к семинару\фото к семинару\открытое пер-во футбол 02-04г\DSC_04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5652120" cy="37680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367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60640" y="229914"/>
            <a:ext cx="3682752" cy="4525963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Ситуация краткого экспрессивного воздействия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8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педагогическое внушение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18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собранное в яркий </a:t>
            </a:r>
            <a:r>
              <a:rPr lang="ru-RU" sz="18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фокус  (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практике – это свисток или фраза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дело! Приступаем! Работаем!).</a:t>
            </a:r>
          </a:p>
        </p:txBody>
      </p:sp>
      <p:pic>
        <p:nvPicPr>
          <p:cNvPr id="1026" name="Picture 2" descr="ÐÐ°ÑÑÐ¸Ð½ÐºÐ¸ Ð¿Ð¾ Ð·Ð°Ð¿ÑÐ¾ÑÑ Ð¿ÐµÐ´Ð°Ð³Ð¾Ð³Ð¸ÑÐµÑÐºÐ¾Ðµ Ð²Ð½ÑÑ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573016"/>
            <a:ext cx="3813782" cy="28566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Материал к семинару\фото к семинару\Первенство ДЮСШ по самбо ноябрь 2014год\DSC_007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75" y="116632"/>
            <a:ext cx="5436096" cy="36240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242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08104" y="692696"/>
            <a:ext cx="375476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Ситуация педагогической поддержки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8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процессе выполнения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(краткие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реплики, показ,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мимические жесты). </a:t>
            </a:r>
          </a:p>
        </p:txBody>
      </p:sp>
      <p:pic>
        <p:nvPicPr>
          <p:cNvPr id="4" name="Picture 3" descr="C:\Users\User\Desktop\Материал к семинару\фото к семинару\Первенсво города Алексин по самбо 12.11.17\DSC_027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0"/>
            <a:ext cx="5120245" cy="41490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User\Desktop\Материал к семинару\фото к семинару\Первенство ДЮСШ по самбо ноябрь 2014год\DSC_006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520" y="3573017"/>
            <a:ext cx="4320480" cy="28803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372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55976" y="1600200"/>
            <a:ext cx="4330824" cy="4525963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Ситуация  оценивания</a:t>
            </a:r>
            <a:r>
              <a:rPr lang="ru-RU" sz="1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8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 не производится в целом, она не произносится «сверху», она ставит акцент на деталях выполненной работы. </a:t>
            </a:r>
          </a:p>
        </p:txBody>
      </p:sp>
      <p:pic>
        <p:nvPicPr>
          <p:cNvPr id="3074" name="Picture 2" descr="ÐÐ°ÑÑÐ¸Ð½ÐºÐ¸ Ð¿Ð¾ Ð·Ð°Ð¿ÑÐ¾ÑÑ Ð¾ÑÐµÐ½Ð¸Ð²Ð°Ð½Ð¸Ðµ Ð² Ð¿ÐµÐ´Ð°Ð³Ð¾Ð³Ð¸Ðº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725144"/>
            <a:ext cx="2705100" cy="169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E:\Фотографии 2017-2019 год\Открытый турнир по самбо 3.11.18\DSC_006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58859"/>
            <a:ext cx="4454849" cy="34021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467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157</TotalTime>
  <Words>189</Words>
  <Application>Microsoft Office PowerPoint</Application>
  <PresentationFormat>Экран (4:3)</PresentationFormat>
  <Paragraphs>57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Исполнительная</vt:lpstr>
      <vt:lpstr>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Заключение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ОБУЧЕНИЕ И ВОСПИТАНИЕ УСПЕХОМ. </dc:title>
  <dc:creator>User</dc:creator>
  <cp:lastModifiedBy>User</cp:lastModifiedBy>
  <cp:revision>34</cp:revision>
  <dcterms:created xsi:type="dcterms:W3CDTF">2019-03-11T13:41:03Z</dcterms:created>
  <dcterms:modified xsi:type="dcterms:W3CDTF">2019-03-21T08:46:04Z</dcterms:modified>
</cp:coreProperties>
</file>