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83" r:id="rId3"/>
    <p:sldId id="282" r:id="rId4"/>
    <p:sldId id="284" r:id="rId5"/>
    <p:sldId id="285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7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AAE9-5E86-43E8-A1D8-9394B6D907E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F680-0901-43E0-9E41-BA6C2F8AD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9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F680-0901-43E0-9E41-BA6C2F8AD2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5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F680-0901-43E0-9E41-BA6C2F8AD2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544145"/>
          </a:xfrm>
        </p:spPr>
        <p:txBody>
          <a:bodyPr/>
          <a:lstStyle/>
          <a:p>
            <a:r>
              <a:rPr lang="ru-RU" sz="6000" dirty="0">
                <a:effectLst/>
              </a:rPr>
              <a:t>«Воспитание успешной личности в условиях детско-юношеской спортивной школы».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Алексин -2019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334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Материал к семинару\фото к семинару\баннер 2017 ДЮСШ 3 Атлет\IMG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00" y="2854644"/>
            <a:ext cx="2856368" cy="169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Фотографии 2017-2019 год\самбо деь защитника отечества 24.02.18\YDMMyUXmw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" y="0"/>
            <a:ext cx="23592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Фотографии 2017-2019 год\Турнир по футболу ко дню защитника Отечества 23.02.19 Касилин\DSC_0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" y="4302479"/>
            <a:ext cx="3719751" cy="2479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7269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3584" y="3732858"/>
            <a:ext cx="6030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анкетирования удовлетворённость потребителей качеством образовательных услуг предоставляемых школой  составляет  98 %.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показателей результативности работы ДЮСШ является выступление обучающихся на соревнованиях. Воспитанники школы принимают  активное   участие в   соревнованиях муниципального, регионального, межрегионального, всероссийского и международного в среднем 80 стартов в год. Победителями, призёрами  и участниками соревнований  более 1000 человек.</a:t>
            </a:r>
          </a:p>
        </p:txBody>
      </p:sp>
      <p:pic>
        <p:nvPicPr>
          <p:cNvPr id="10244" name="Picture 4" descr="E:\Фотографии 2017-2019 год\футбол Касилин 23.02.19\DSC_0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64" y="751753"/>
            <a:ext cx="4067944" cy="271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Фотографии 2017-2019 год\2018-02-19, футбол ДЮСШ №3  17-18.02.2018\футбол ДЮСШ №3  17-18.02.2018 0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8" y="23308"/>
            <a:ext cx="2671879" cy="271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атериал к семинару\фото к семинару\Первенсво города Алексин по самбо 12.11.17\DSC_03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" y="2852936"/>
            <a:ext cx="2532895" cy="166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Фотографии 2017-2019 год\первенство области самбо 04.03.18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3"/>
            <a:ext cx="6867525" cy="463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400800" cy="3474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участия  в соревнованиях различного уровня, а также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требований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всероссийской классификации по видам спорта, только в этом году  воспитанникам было присвоено 45 спортивных и юношеских разрядов, в том числе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в мастера </a:t>
            </a:r>
            <a:r>
              <a:rPr lang="ru-RU" dirty="0"/>
              <a:t>спорта.</a:t>
            </a:r>
          </a:p>
          <a:p>
            <a:endParaRPr lang="ru-RU" dirty="0"/>
          </a:p>
        </p:txBody>
      </p:sp>
      <p:pic>
        <p:nvPicPr>
          <p:cNvPr id="4" name="Picture 3" descr="C:\Users\User\Desktop\Материал к семинару\фото к семинару\пауэрл октябрь 2016\DSCN14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0104"/>
            <a:ext cx="3479005" cy="463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JbQ0gFi_YQc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15" y="3284985"/>
            <a:ext cx="2046971" cy="2688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media\image4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11" y="251231"/>
            <a:ext cx="1871663" cy="28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66" y="2924944"/>
            <a:ext cx="521207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59401"/>
              </p:ext>
            </p:extLst>
          </p:nvPr>
        </p:nvGraphicFramePr>
        <p:xfrm>
          <a:off x="179512" y="1844823"/>
          <a:ext cx="5904654" cy="4797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03293"/>
                <a:gridCol w="1886277"/>
                <a:gridCol w="1811783"/>
                <a:gridCol w="753977"/>
                <a:gridCol w="1149324"/>
              </a:tblGrid>
              <a:tr h="1298582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Название спортивно-оздоровительного лагеря, похода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Время и место проведения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Кол-во </a:t>
                      </a:r>
                      <a:r>
                        <a:rPr lang="ru-RU" sz="800" dirty="0" err="1">
                          <a:effectLst/>
                        </a:rPr>
                        <a:t>обучащихся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594195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Лагерь с дневным пребыванием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 01 по 27 июня 2018 года (18 дней)</a:t>
                      </a:r>
                      <a:endParaRPr lang="ru-RU" sz="600">
                        <a:effectLst/>
                      </a:endParaRPr>
                    </a:p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Горбатов И.П.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594195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Оздоровительный лагерь «Шахтёр»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 01 по 22 июня 2018года (21 день)</a:t>
                      </a:r>
                      <a:endParaRPr lang="ru-RU" sz="600">
                        <a:effectLst/>
                      </a:endParaRPr>
                    </a:p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effectLst/>
                        </a:rPr>
                        <a:t>Касилин</a:t>
                      </a:r>
                      <a:r>
                        <a:rPr lang="ru-RU" sz="800" dirty="0">
                          <a:effectLst/>
                        </a:rPr>
                        <a:t> Е.А.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315014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Туристический поход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 - июнь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д. </a:t>
                      </a:r>
                      <a:r>
                        <a:rPr lang="ru-RU" sz="800" dirty="0" err="1">
                          <a:effectLst/>
                        </a:rPr>
                        <a:t>Ладерево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Орленко Е.А.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420018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Туристический поход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 - июнь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д.Ладерево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Орленко Е.А.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315014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Туристический поход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 - июнь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д.Шипово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Казаков А.С.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420018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Туристический поход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 - июнь, </a:t>
                      </a:r>
                      <a:r>
                        <a:rPr lang="ru-RU" sz="800" dirty="0" err="1" smtClean="0">
                          <a:effectLst/>
                        </a:rPr>
                        <a:t>д.Сосновка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Касилин Е.А.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420018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Туристический поход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дня- июль, </a:t>
                      </a:r>
                      <a:r>
                        <a:rPr lang="ru-RU" sz="800" dirty="0" err="1" smtClean="0">
                          <a:effectLst/>
                        </a:rPr>
                        <a:t>д.Сосновка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Зеленов В.Н.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  <a:tr h="420018"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Туристический поход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 дня- июль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д.Фомищево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  <a:tc>
                  <a:txBody>
                    <a:bodyPr/>
                    <a:lstStyle/>
                    <a:p>
                      <a:pPr marR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Горбатов И.П.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35" marR="386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878" y="186408"/>
            <a:ext cx="9169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Оздоровительная кампания МБУ ДО ДЮСШ № 3 </a:t>
            </a: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Атлет</a:t>
            </a: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2018  год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635130"/>
            <a:ext cx="3804103" cy="21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" y="835698"/>
            <a:ext cx="2880320" cy="186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35129"/>
            <a:ext cx="2736304" cy="205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4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86878"/>
              </p:ext>
            </p:extLst>
          </p:nvPr>
        </p:nvGraphicFramePr>
        <p:xfrm>
          <a:off x="107504" y="253483"/>
          <a:ext cx="3744416" cy="1920241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985935"/>
                <a:gridCol w="844748"/>
                <a:gridCol w="1127121"/>
                <a:gridCol w="786612"/>
              </a:tblGrid>
              <a:tr h="1971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2018/2019 уч.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Высшая категория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1 кв. категория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(чел)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Соответствие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 должности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Без категории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07705" y="7356"/>
            <a:ext cx="5400599" cy="8002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Квалификационные категории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 и руководящих кадров</a:t>
            </a:r>
            <a:endParaRPr lang="ru-RU" alt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57451"/>
              </p:ext>
            </p:extLst>
          </p:nvPr>
        </p:nvGraphicFramePr>
        <p:xfrm>
          <a:off x="107504" y="2261051"/>
          <a:ext cx="5400599" cy="4475583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2738376"/>
                <a:gridCol w="2662223"/>
              </a:tblGrid>
              <a:tr h="208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tabLst>
                          <a:tab pos="95250" algn="l"/>
                          <a:tab pos="1383665" algn="ctr"/>
                        </a:tabLst>
                      </a:pPr>
                      <a:r>
                        <a:rPr lang="ru-RU" sz="1100" dirty="0">
                          <a:effectLst/>
                        </a:rPr>
                        <a:t>	 	Наименование звания, отличия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Ф.И.О.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  <a:tr h="29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Кандидат педагогических наук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Прохоров Сергей Александрович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  <a:tr h="16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tabLst>
                          <a:tab pos="1416685" algn="ctr"/>
                          <a:tab pos="3194050" algn="r"/>
                        </a:tabLst>
                      </a:pPr>
                      <a:r>
                        <a:rPr lang="ru-RU" sz="1100" dirty="0">
                          <a:effectLst/>
                        </a:rPr>
                        <a:t>	Почётные грамоты МО РФ	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Прохоров Сергей Александрович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Вакуленко Владимир Владимирович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Рябова Светлана </a:t>
                      </a:r>
                      <a:r>
                        <a:rPr lang="ru-RU" sz="1100" dirty="0" err="1">
                          <a:effectLst/>
                        </a:rPr>
                        <a:t>Саликовна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Орленко Евгений Александрович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Зеленов Виктор Николаевич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  <a:tr h="1290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Почётные грамоты МО, департамента образования Тульской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Зеленов Виктор Николаевич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Рябова Светлана </a:t>
                      </a:r>
                      <a:r>
                        <a:rPr lang="ru-RU" sz="1100" dirty="0" err="1">
                          <a:effectLst/>
                        </a:rPr>
                        <a:t>Саликовна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effectLst/>
                        </a:rPr>
                        <a:t>Варанкин</a:t>
                      </a:r>
                      <a:r>
                        <a:rPr lang="ru-RU" sz="1100" dirty="0">
                          <a:effectLst/>
                        </a:rPr>
                        <a:t> Владимир Ильич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Горбатов Игорь Петрович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  <a:tr h="341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Мастер Спорта РФ по пауэрлифтингу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Вакуленко Владимир Владимирович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  <a:tr h="291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Судья республиканской категории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Орленко Евгений Александрович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/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699792" y="1970842"/>
            <a:ext cx="399908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16050" algn="ctr"/>
                <a:tab pos="31940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ctr"/>
                <a:tab pos="3194050" algn="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работники, имеющие звания и награды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465"/>
            <a:ext cx="3124920" cy="176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906610" cy="217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8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49080"/>
            <a:ext cx="3245687" cy="233362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88090"/>
              </p:ext>
            </p:extLst>
          </p:nvPr>
        </p:nvGraphicFramePr>
        <p:xfrm>
          <a:off x="113117" y="724592"/>
          <a:ext cx="6228184" cy="1002534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813767"/>
                <a:gridCol w="1554751"/>
                <a:gridCol w="1395407"/>
                <a:gridCol w="1464259"/>
              </a:tblGrid>
              <a:tr h="394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образование 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специальное 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3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33972" y="28374"/>
            <a:ext cx="5076056" cy="6001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педагогических  и руководящих работников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63600"/>
              </p:ext>
            </p:extLst>
          </p:nvPr>
        </p:nvGraphicFramePr>
        <p:xfrm>
          <a:off x="179512" y="2780928"/>
          <a:ext cx="5616626" cy="1163190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817900"/>
                <a:gridCol w="947927"/>
                <a:gridCol w="1115701"/>
                <a:gridCol w="968899"/>
                <a:gridCol w="1766199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 лет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5 лет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10 лет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20 лет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20лет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81435" y="2276873"/>
            <a:ext cx="5796136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 педагогических и руководящих  работников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18095"/>
              </p:ext>
            </p:extLst>
          </p:nvPr>
        </p:nvGraphicFramePr>
        <p:xfrm>
          <a:off x="467544" y="4797152"/>
          <a:ext cx="4536505" cy="1723073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1587800"/>
                <a:gridCol w="959243"/>
                <a:gridCol w="766409"/>
                <a:gridCol w="1223053"/>
              </a:tblGrid>
              <a:tr h="152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Моложе 25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 лет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и старше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Достигшие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пенсионного возраста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10619" y="4365105"/>
            <a:ext cx="449999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работников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97" y="620843"/>
            <a:ext cx="2631811" cy="141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2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46104"/>
            <a:ext cx="3167844" cy="211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27985" y="25419"/>
            <a:ext cx="4716016" cy="7540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0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508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Педагогические работники, прошедшие курсы повышения квалификации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44620"/>
              </p:ext>
            </p:extLst>
          </p:nvPr>
        </p:nvGraphicFramePr>
        <p:xfrm>
          <a:off x="8597" y="434969"/>
          <a:ext cx="3699307" cy="4700937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564300"/>
                <a:gridCol w="1630204"/>
                <a:gridCol w="501601"/>
                <a:gridCol w="1003202"/>
              </a:tblGrid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конкурса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педагога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</a:tr>
              <a:tr h="159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Спартакиада трудовых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коллективов муниципального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г.Алексин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2018 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С.А.,Мосиенко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А.И.,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Касилин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Орленко Е.А.,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Клюев Д.А., Шилов В.В.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</a:tr>
              <a:tr h="2510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лучших педагогов образовательных учреждений Алексинского района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номинации «Педагог учреждения дополнительного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образования» сентябрь 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Орленко Е.А.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20" marR="6722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7752"/>
            <a:ext cx="45720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педагогов в соревнованиях, конкурсах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99381"/>
              </p:ext>
            </p:extLst>
          </p:nvPr>
        </p:nvGraphicFramePr>
        <p:xfrm>
          <a:off x="3707903" y="467437"/>
          <a:ext cx="5436098" cy="5666578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3024337"/>
                <a:gridCol w="2411761"/>
              </a:tblGrid>
              <a:tr h="26836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курсов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Ф.И.О., год прохождения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  <a:tr h="10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«Повышение квалификации  тренеров-преподавателей по пауэрлифтингу»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00">
                          <a:effectLst/>
                        </a:rPr>
                        <a:t>Вакуленко В.В., 2016 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  <a:tr h="1007836">
                <a:tc>
                  <a:txBody>
                    <a:bodyPr/>
                    <a:lstStyle/>
                    <a:p>
                      <a:pPr indent="3505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«Подготовка спортивных судей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 главной судейской коллегии и судейских бригад физкультурных и спортивных мероприятий Всероссийского физкультурно-спортивного комплекса  « ГТО 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Рябова С.С., 2016г.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  <a:tr h="1352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«Подготовка спортивных судей главной судейской коллегии и судейских бригад физкультурных и спортивных мероприятий Всероссийского физкультурно-спортивного комплекса  « ГТО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«Стратегический менеджмент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 образовании»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Прохоров С.А., 2016г.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Прохоров С.А., 2018г. 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  <a:tr h="568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«Стратегический менеджмент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 образовании»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Алёшина А.А..2018г.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  <a:tr h="1037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«Организационно-педагогические условия управления процессом воспитания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 социализации личности в контексте ФГОС»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00" dirty="0">
                          <a:effectLst/>
                        </a:rPr>
                        <a:t>Рябова  С.С., 2017г.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91" marR="386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DSC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112568" cy="30963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внутри школьного контроля учреждения, является одной из составляющих мониторинга учебно-воспитательного процесса учреждения.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внутри школьного контроля – это получение объективной информации о состоянии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тренировочного и воспитательного процесса;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совершенствование организации образовательного процесса;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результативности  деятельности школы для прогнозирования перспектив развития учреждения;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экспертных материалов к аттестации педагогических работников учреждения.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школьный контроль в ДЮСШ осуществлялся в соответствии с утверждённым директором ОУ  планом, по следующим направлениям: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Контроль за состоянием набора и формирования групп, сохранность контингента в секциях по видам спорта.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Анализ выполнения (%  реализации) дополнительных образовательных программ по видам спорта.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  проведения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тренировочных занятий.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за ведением документации.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Экспертная оценка итогов проведения  промежуточной и итоговой аттестации обучающихся ДЮСШ.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6.Оценка уровня физического развития и сохранности контингента обучающихся.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7.Рост профессионального мастерства специалистов.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8.Организация работы с родителями и обучающимися.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9.Анализ работы учреждения.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 форме административного контроля проводились в соответствии с утверждённым графиком  проверок ВШК ОУ.</a:t>
            </a:r>
          </a:p>
          <a:p>
            <a:pPr algn="just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план контроля  за состоянием  учебно- тренировочного процесса  были включены традиционные вопросы, актуальные для каждого учебного года. Среди них: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82312"/>
              </p:ext>
            </p:extLst>
          </p:nvPr>
        </p:nvGraphicFramePr>
        <p:xfrm>
          <a:off x="5220074" y="17674"/>
          <a:ext cx="3888430" cy="6363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685484"/>
                <a:gridCol w="3202946"/>
              </a:tblGrid>
              <a:tr h="106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техники безопасности, охраны труда, норм  и правил СанПина. Набор и формирование групп, ведение документации.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88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Списочный состав обучающихся, содержание учебно – тренировочных занятий, ведение документации.         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859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Сохранность контингента обучающихся,  % реализации дополнительных  общеразвивающих  и предпрофессиональных образовательных программ по видам спорта.         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53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тренировочных занятий, ведение документации.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3552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Списочный состав обучающихся.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708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техники безопасности, охраны труда, норм  и правил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СанПина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Содержание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тренировочных занятий.          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53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Сохранность контингента обучающихся, ведение документации.       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  <a:tr h="1420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уровня подготовки обучающихся, % реализации дополнительных общеразвивающих  и предпрофессиональных образовательных программ.     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" y="404664"/>
            <a:ext cx="43540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0701" y="260649"/>
            <a:ext cx="4644008" cy="556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цель реализуется с использованием основных принципов воспитания: научности, связи воспитания с жизнью, воспитание личности в коллективе, последовательности, систематичности и единства воспитательных форм воздействий, индивидуальный и дифференцированный подход.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Важное место в воспитательной работе отводится соревнованиям, в которых участвуют обучающиеся - спортсмены в соответствии с утвержденным планом спортивно – массовых мероприятий. С каждым годом количество соревнований увеличивается, а также растёт количество победителей и призеров соревнований разных рангов.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  в школе  связана с общеобразовательными  школами  города и  района, управлением образования, социально-культурными и спортивными объектами города, комиссией по делам несовершеннолетних и защите их прав, домом детского творчества, центром творчества детей,  СМИ и другими организациями, а также с семьями обучающихся в школе. В школе направлена постоянная работа, на то, чтобы учебно-тренировочный процесс способствовал формированию сознательного, творческого потенциала к труду, высокой организованности и требовательности к себе, чувства ответственности за порученное дело. </a:t>
            </a:r>
          </a:p>
        </p:txBody>
      </p:sp>
    </p:spTree>
    <p:extLst>
      <p:ext uri="{BB962C8B-B14F-4D97-AF65-F5344CB8AC3E}">
        <p14:creationId xmlns:p14="http://schemas.microsoft.com/office/powerpoint/2010/main" val="2945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892628"/>
            <a:ext cx="2767236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731520"/>
            <a:ext cx="4032448" cy="4857720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ДЮСШ с целью приобщения детей к  физической культуре и спорту проводятся, ставшие уже традиционными,  «Дни открытых дверей» для детей, подростков и их родителей, а так же спортивно-массовые мероприятия  в соответствии с планом работы школы. Ежегодно проводятся спортивно-развлекательные мероприятия, посвященные  Дню защитника Отечества  и международному женскому дню 8 марта. С целью пропаганды здорового образа жизни и семейного спорта проводятся спортивные соревнования  «Папа, мама, я – спортивная семья»,  «Ледовые забавы» и др.. В дни летних каникул проводятся  лагеря дневного пребывания, загородные оздоровительные лагеря, а также многодневные туристические походы.</a:t>
            </a:r>
          </a:p>
          <a:p>
            <a:endParaRPr lang="ru-RU" dirty="0"/>
          </a:p>
        </p:txBody>
      </p:sp>
      <p:pic>
        <p:nvPicPr>
          <p:cNvPr id="3075" name="Picture 3" descr="C:\Users\User\Desktop\Материал к семинару\ледовые забавы\Ледовые забавы 25.03.2017 1 часть 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03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партакиада 2017\DSC_0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7" y="2564904"/>
            <a:ext cx="3316932" cy="221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графии 2017-2019 год\Новогдняя эстафета 18г\DSC_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941168"/>
            <a:ext cx="2643759" cy="176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1"/>
            <a:ext cx="4762872" cy="4925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школы и тренеры-преподаватели проводят большую индивидуальную работу, как   с детьми  так и с их родителями. Родители постоянно  интересуются,  как спортивными успехами своих детей, так и их работой на  тренировках, выездами  на соревнования, оказывают посильную помощь в проведении соревнований и спортивно-массовых мероприятий.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школы  принимает активное участие в организации и проведении  муниципальных соревнований по футболу и мини - футболу,  соревнованиях областного этапа спартакиады школьников по мини - футболу и борьбе самбо, состязаний   ВФСК ГТО и др.  Также вместе с обучающимися и их родителями  педагоги ДЮСШ принимают активное участие в  городских мероприятиях, организуя спортивный блок конкурсов на муниципальных мероприятиях  посвящённых  масленице, Дню Победы,  дню защиты детей, дню независимости, дню физкультурника, дню народного единства,  днях памяти и скорби 22 июня и др.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352839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графии 2017-2019 год\1 мая 2018\DSC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2"/>
            <a:ext cx="4067944" cy="271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графии 2017-2019 год\Открытый турнир по самбо 3.11.18\DSC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603187" cy="175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JiiKQfI6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" y="1844824"/>
            <a:ext cx="468052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7859216" cy="9292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1224300"/>
            <a:ext cx="5050904" cy="45720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 государственной политике Российской Федерации занимает развитие системы работы с детьми и молодежью, направленной на создание и обеспечение условий для воспитания, развития, социального становления  молодежи и  организации  социально ориентированного досуга.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577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3356555" cy="4475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671" y="2097364"/>
            <a:ext cx="4114800" cy="452596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 и систематически обновляются стенды  «Лучшие спортсмены» и спортивная жизни школы, ведется летопись школы  о спортсменах, которые достигли высоких результатов в спорте.  Спортивная жизнь школы, участие воспитанников в соревнованиях различных рангов, их достижения регулярно освещаются на страницах городских газет. Регулярно проводятся для обучающихся беседы о развитии спорта в нашей стране и области, об олимпийских чемпионах   по профилируемым видам спорта, о гигиене, о режиме спортсменов и правильном питании и др.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-89389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99391"/>
            <a:ext cx="3102203" cy="200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34" y="-99392"/>
            <a:ext cx="2798343" cy="20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93" y="4036061"/>
            <a:ext cx="3202391" cy="24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733233"/>
              </p:ext>
            </p:extLst>
          </p:nvPr>
        </p:nvGraphicFramePr>
        <p:xfrm>
          <a:off x="2923616" y="836712"/>
          <a:ext cx="6220384" cy="5904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982364"/>
                <a:gridCol w="2428518"/>
                <a:gridCol w="1404751"/>
                <a:gridCol w="1404751"/>
              </a:tblGrid>
              <a:tr h="332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 мероприятия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Время, место проведения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5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Разъяснение норм и правил поведения, нормативно- правовых  локальных актов ДЮСШ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администрация, 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5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Вводное анкетирование обучающихся и их родителей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сентябрь, октябрь, апрель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завуч, 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1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Проведение диагностики обучающихся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сентябрь,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завуч, 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1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Беседа на тему: «Здоровье в массы»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завуч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1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Беседа на тему: «Здоровый и активный образ жизни»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ноябрь,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врач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9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Спортивно - массовые мероприятия,  посвященные Новогодним праздникам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декабрь,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9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Новогодние эстафеты, матчевые встречи по бадминтону и футболу среди детей и родителей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январь,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тренеры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9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Матчевые встречи по футболу и бадминтону посвященные Дню защитника Отечества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февраль,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66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Матчевые встречи по бадминтону, футболу и волейболу посвященные Международному  женскому дню 8 Марта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март,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тренеры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415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Беседа на тему: « Комплексный контроль спортивной подготовки»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апрель,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врач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58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Соревнования по ВФСК ГТО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течение года, МБУ ДО ДЮСШ № 3 «Атлет»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администрация, тренеры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5736" y="92333"/>
            <a:ext cx="60486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воспитательной работы МБУ ДО ДЮСШ № 3 «Атлет»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2018 – 2019 учебный год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Работа с детьми, подростками и их родителями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63" y="476673"/>
            <a:ext cx="2699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детям  из неблагополучных и неполных семей, трудным подросткам. В соответствии с планом работа ведётся по трём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териал к семинару\фото к семинару\Первенсво города Алексин по самбо 12.11.17\DSC_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1" y="4221088"/>
            <a:ext cx="2699791" cy="1799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графии 2017-2019 год\Новогдняя эстафета 18г\DSC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" y="2234871"/>
            <a:ext cx="2816119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80235"/>
              </p:ext>
            </p:extLst>
          </p:nvPr>
        </p:nvGraphicFramePr>
        <p:xfrm>
          <a:off x="107504" y="845423"/>
          <a:ext cx="5357505" cy="5691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62727"/>
                <a:gridCol w="2315746"/>
                <a:gridCol w="1339516"/>
                <a:gridCol w="1339516"/>
              </a:tblGrid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мероприятия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Время, место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опросов, анкетирование обучающихся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сентябрь, апрель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завуч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Привлечение к систематическим занятиям физической культурой и спортом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тренеры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Привлечение к общественным поручениям по месту учебы, занятий, систематический контроль учебы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тренеры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беседы на тему: «Влияние  занятий физкультурой и спортом на организм человека»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ноябрь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врач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Проверка успеваемости по итогам 2 и 4 четверти в основной школе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декабрь, май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тренеры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беседы на тему: «</a:t>
                      </a:r>
                      <a:r>
                        <a:rPr lang="ru-RU" sz="1200" dirty="0" err="1">
                          <a:effectLst/>
                        </a:rPr>
                        <a:t>Мошеничество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сотрудник полиции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беседы на тему: «Разбой»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сотрудник полиции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беседы на тему: «Кража»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сотрудник полиции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260648"/>
            <a:ext cx="5616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группы риска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79" y="1196752"/>
            <a:ext cx="3486369" cy="232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40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771179"/>
              </p:ext>
            </p:extLst>
          </p:nvPr>
        </p:nvGraphicFramePr>
        <p:xfrm>
          <a:off x="323528" y="1995810"/>
          <a:ext cx="3888431" cy="42814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10890"/>
                <a:gridCol w="1023971"/>
                <a:gridCol w="592304"/>
                <a:gridCol w="2061266"/>
              </a:tblGrid>
              <a:tr h="103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2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беседы на тему: «Профилактика вредных привычек»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тренеры, врач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9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 работа по плану спортивно-оздоровительных мероприятий школы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июнь, июль, август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администрация, тренеры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5717" y="299646"/>
            <a:ext cx="6895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употребления ПАВ и борьба с вредными привычками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76470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Контролируется посещение этими детьми учебно-тренировочных занятий,  они привлекаются   к участию в спортивно-массовых мероприятиях ДЮСШ, к соревнованиям различного уровня в соответствии с их спортивной подготовкой,  с ними проводятся беседы.  Учебно-воспитательная работа в ДЮСШ, ее организация и содержание в целом  отвечают требованиям, предъявляемым к данному направлению деятельности учебного заведения дополнительного образования  физкультурно-спортивной направленности.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5" y="3356992"/>
            <a:ext cx="3979143" cy="298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8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818124" cy="252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-19568"/>
            <a:ext cx="6156176" cy="453650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 методического совета школы  –  Это обеспечить  оперативность  и эффективность методической работы образовательного учреждения, повышение квалификации педагогических работников, формирование профессионально значимых качеств тренера-преподавателя, рост   их профессионального мастерства.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функционале  методический  совет несёт основную нагрузку: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1.Разрабатывать  направления методической деятельности школы.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2.Способствовать развитию  педагогической деятельности, обеспечивать условия для самообразования, самосовершенствования и самореализации  тренера-преподавателя.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3.Изучать профессиональные достижения тренеров, обобщать результативный  опыт каждого и внедрять его на практике в работы педагогического коллектива.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4.Рекламировать передовой  опыт образовательного учреждения в печати, средствах теле-радио-вещания с целью создания рекламы школе, для привлечения наибольшего количества обучающихся.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5.Создавать сплочённый коллектив единомышленников, бережно сохраняющих традиции школы, стремящихся к постоянному профессиональному самосовершенствованию, развитию учебно-воспитательных процессов учреждения, повышению продуктивности тренерско-преподавательской деятельности.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6.Проводить мероприятия по обобщению и распространению педагогического опыта тренеров-преподавателей.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7.Организовывать консультирование тренеров-преподавателей по проблемам совершенствования профессионального мастерства, методики проведения  занятий и их учебно-методического и материально-технического обеспечения.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8.Организовывать взаимодействие с другими учреждениями дополнительного образования с целью обмена опытом и передовыми технологиями в области дополнительного образования.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состав методического совета входят все педагоги школы. Заседания проводятся в соответствии с утверждённым планом работы МО школы на учебный год.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3384376" cy="251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" y="620688"/>
            <a:ext cx="3024336" cy="208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168031"/>
              </p:ext>
            </p:extLst>
          </p:nvPr>
        </p:nvGraphicFramePr>
        <p:xfrm>
          <a:off x="179512" y="297339"/>
          <a:ext cx="8784976" cy="6579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594781"/>
                <a:gridCol w="3797247"/>
                <a:gridCol w="2196474"/>
                <a:gridCol w="2196474"/>
              </a:tblGrid>
              <a:tr h="347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п\п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Тема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Сроки проведения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Ответственный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238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Утверждение плана работы методического совета МБУ ДО ДЮСШ № 3 «Атлет» на 2017-2018 учебный год.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октябрь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Директор, зам. директора по УВР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105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1.Обзор нормативно-правовых документов.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2.Методический доклад на тему: «Особенности реализации программ дополнительного образования и программ спортивной подготовки в области ФКиС. Образовательные стандарты и стандарты спортивной подготовки».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ноябрь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Директор, зам. директора по УВР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тренер-преподаватель по футболу Касилин Е.А.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1893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1.Итоги аттестация руководящих и педагогических кадров 2018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2.Методический доклад на тему: «Отличительные особенности дополнительных общеразвивающих, дополнительных предпрофессиональных программ и программ спортивной подготовки».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3.Отчёт о работе методического совета за второе полугодие 2018 года.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Тренеры, зам. директора по УВР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тренер-преподаватель по пауэрлифтингу Шилов В.В.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зам. директора по УВР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581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1.Методический доклад на тему: «Рекомендации по составлению программ в соответствии с требованиями федеральных стандартов спортивной подготовки по видам спорта. Структура».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февраль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тренер-преподаватель по аэробике Мосиенко А.И.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58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 5.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Методический доклад на тему: «Требования к технике безопасности в условиях тренировочных занятий и соревнований. Опасные и вредные факторы при проведении занятий и спортивных мероприятий».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март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тренер-преподаватель по каратэ Кобзев А.И.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585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1.Подготовка документов для аттестации руководящих и педагогических кадров 2019 года.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2.Методические доклады по самообразованию.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апрель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зам. директора по УВР, тренеры-преподаватели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Тренеры-преподаватели (совместители)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  <a:tr h="94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1.Планирование  и методические рекомендации по организации летнего оздоровительного сезона.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 Методические доклады по самообразованию.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 Отчёт о работе методического совета ДЮСШ за 2018-2019 учебный год 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май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Директор, зам. директора по УВР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Тренеры-преподаватели (основные)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err="1">
                          <a:effectLst/>
                        </a:rPr>
                        <a:t>зам.директора</a:t>
                      </a:r>
                      <a:r>
                        <a:rPr lang="ru-RU" sz="700" dirty="0">
                          <a:effectLst/>
                        </a:rPr>
                        <a:t> по УВР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479" marR="1647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3768" y="0"/>
            <a:ext cx="453650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методического совета МБУ ДО ДЮСШ № 3 «Атлет»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2018-2019 учебный год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88641"/>
            <a:ext cx="4762872" cy="59375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развития  материально- технической базы учреждения  ведётся за счёт бюджетных  средств и доходов от экономической деятельности. В школе произведена  замена огнетушителей, косметический ремонт уличных сторон здания школы, ремонт разводки системы отопления, ремонт и ревизия осветительной аппаратуры, профилактика и ревизия систем водоснабжения и канализации, запорной арматуры системы отопления, полное остекление школы оконными блоками, замена трассы горячей воды. Подведена горячая вода к раковинам с заменой смесителей.  Установлены 4 видеокамеры по периметру ДЮСШ. Отремонтирована  кровля. Косметический ремонт  игрового  зала и зала атлетической гимнастики. Выполнен косметический ремонт раздевалок № 1,2,3 с заменой оконных блоков и ремонтом полов. На территории школы установлена спортивная площадка «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 началу следующего учебного года проведен косметический ремонт некоторых помещений школы и частичная покраска стен и полов.</a:t>
            </a:r>
          </a:p>
          <a:p>
            <a:endParaRPr lang="ru-RU" dirty="0"/>
          </a:p>
        </p:txBody>
      </p:sp>
      <p:pic>
        <p:nvPicPr>
          <p:cNvPr id="1026" name="Picture 2" descr="C:\Users\User\Desktop\DSC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9" y="4293096"/>
            <a:ext cx="3270071" cy="21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" y="674391"/>
            <a:ext cx="3888432" cy="319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0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88640"/>
            <a:ext cx="8310696" cy="59378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направления на перспективу развития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 в работает стабильно, наращивая результативность учебно- воспитательного процесса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материально-техническую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 учреждения, увеличивая популярность и престижность школы в городе и за её пределами.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профильность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реализуемых дополнительных общеразвивающих и предпрофессиональных образовательных программ, устойчиво сохраняемая стабильность контингента обучающихся, высокая степень увлеченности и удовлетворенности детей учебно-тренировочным процессом, рост результатов выступлений на соревнованиях свидетельствует о соответствии содержания, форм, методов средств и принципов организации образовательного процесса в ДЮСШ  возрасту, интересам и потребностям обучающихся.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Непрерывный рост профессионализма педагогов и продуктивное сотрудничество с другими педагогами и учреждениями подтверждает эффективность работы педагогического коллектива в режиме развития.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педагогической и хозяйственной деятельности выбраны следующие приоритетные  направления и задачи  на перспективное развитие ДЮСШ:</a:t>
            </a:r>
          </a:p>
          <a:p>
            <a:pPr algn="just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разработать  стратегию развития спортивной школы на длительную перспективу, рассмотрев возможности дальнейшего развития ДЮСШ как базы социальной мобильности, общественной солидарности, эффективного образовательного партнерства  на основе сетевого взаимодействия;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продолжить деятельность ДЮСШ  по совершенствованию нормативной базы в соответствие с Законом «Об образовании в РФ»;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- Вести активную работу по сохранению контингента обучающихся  и вовлечение  большего количества детей в секции ДЮСШ;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-  Создание действенной системы безопасности образовательного пространства, охраны труда и здоровья всех участников образовательного процесса;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кадрового обеспечения педагогического процесса  для  развития и процветания школы;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 ремонт  и оснащение  спортивных  залов и помещений ДЮСШ в соответствии с требованиями нового времени.     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34353"/>
            <a:ext cx="3920077" cy="220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2" y="4869160"/>
            <a:ext cx="438071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1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899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97153"/>
            <a:ext cx="4140411" cy="194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65"/>
            <a:ext cx="3491881" cy="349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32657"/>
            <a:ext cx="4925373" cy="6122152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эффективных форм культурно-воспитательной деятельности с детьми и подростками являются учреждения дополнительного образования.</a:t>
            </a:r>
          </a:p>
          <a:p>
            <a:pPr marL="0" indent="0" algn="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направлено на формирование и развитие  творческих способностей  обучающихся, удовлетворение 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времени,  обеспечивает  адаптацию к жизни в обществе, профессиональную ориентацию, а также выявление и поддержку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4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2"/>
            <a:ext cx="3069131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3"/>
            <a:ext cx="2880320" cy="1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Материал к семинару\фото к семинару\поход Орл.2017\20170629_09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4783"/>
            <a:ext cx="2880320" cy="208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3" y="2276873"/>
            <a:ext cx="5205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учреждений дополнительного образования – это межведомственная задача, включающая в себя вопросы воспитания, образования и социальной работы.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физического, спортивного и духовного совершенствования детей, подростков путём проведения на регулярной основе учебно-тренировочных занятий, спортивно-массовых  и соревновательных мероприятий;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спортивно-оздоровительной и методической работы;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содержательного досуга средствами физической культуры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" y="3913727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Фотографии 2017-2019 год\Новогдняя эстафета 18г\DSC_01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1" y="234526"/>
            <a:ext cx="2808895" cy="1872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731521"/>
            <a:ext cx="5472608" cy="60098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Особенностями спортивной школы является: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широкий выбор  профилируемых видов спорта;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культивируемые виды спорта преимущественно для мальчиков и юношей;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проверить свои силы в соревновательной деятельности,</a:t>
            </a:r>
          </a:p>
          <a:p>
            <a:pPr marL="0" indent="0" algn="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школа выступает   базой для проведения  спортивно-массовых мероприятий и соревнований  для образовательных учреждений  и организаций города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4100" name="Picture 4" descr="E:\Фотографии 2017-2019 год\фото и видио самбо  переводные 18год\DSC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203848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Фотографии 2017-2019 год\день физкультурника 11.08.17\DSC_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6"/>
            <a:ext cx="3131840" cy="208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Фотографии 2017-2019 год\футбол Горб 9.12.17 05-06г.г\DSC_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" y="2165534"/>
            <a:ext cx="307854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DSC_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2424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692696"/>
            <a:ext cx="4824536" cy="54006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  в ДЮСШ осуществляется в соответствии с муниципальным заданием администрации  МО город Алексин, локальными нормативными актами, принимаемыми с учетом особенностей реализуемых программы  развития школы до 2020 года, программы сохранения здоровья обучающихся ДЮСШ, дополнительных  общеразвивающих  и предпрофессиональных образовательных  программ по профилируемым видам спорта, а также в соответствии с законодательством и иными нормативными правовыми актами РФ, Тульской области, нормативными правовыми актами органов местного самоуправления.</a:t>
            </a:r>
          </a:p>
        </p:txBody>
      </p:sp>
      <p:pic>
        <p:nvPicPr>
          <p:cNvPr id="5122" name="Picture 2" descr="C:\Users\User\Desktop\DSC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1419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графии 2017-2019 год\Открытый турнир по самбо 3.11.18\DSC_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548681"/>
            <a:ext cx="4085803" cy="312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5276056" cy="298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педагогических условий для развития успешной  личности   в школе способствует   наличие признанных  и квалифицированных педагогов, рост числа побед на соревнованиях различного уровня и масштаба, богатые традиции и сотрудничество с родителями  обучающихся.</a:t>
            </a:r>
          </a:p>
          <a:p>
            <a:endParaRPr lang="ru-RU" dirty="0"/>
          </a:p>
        </p:txBody>
      </p:sp>
      <p:pic>
        <p:nvPicPr>
          <p:cNvPr id="8195" name="Picture 3" descr="E:\Фотографии 2017-2019 год\пауэрлифтинг 12-13.01.19\VcgHj_7SI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48" y="4033138"/>
            <a:ext cx="4067944" cy="2827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Фотографии 2017-2019 год\первенство ДЮСШ по футболу 2003-2006г.р. 03.03.2018\DSC_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" y="4033137"/>
            <a:ext cx="4635171" cy="28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853268"/>
              </p:ext>
            </p:extLst>
          </p:nvPr>
        </p:nvGraphicFramePr>
        <p:xfrm>
          <a:off x="107504" y="1196790"/>
          <a:ext cx="6264696" cy="5356868"/>
        </p:xfrm>
        <a:graphic>
          <a:graphicData uri="http://schemas.openxmlformats.org/drawingml/2006/table">
            <a:tbl>
              <a:tblPr firstRow="1" firstCol="1" bandRow="1" bandCol="1">
                <a:tableStyleId>{616DA210-FB5B-4158-B5E0-FEB733F419BA}</a:tableStyleId>
              </a:tblPr>
              <a:tblGrid>
                <a:gridCol w="2154903"/>
                <a:gridCol w="929720"/>
                <a:gridCol w="1077904"/>
                <a:gridCol w="2102169"/>
              </a:tblGrid>
              <a:tr h="819928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Этапы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 подготовки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объем учебно-тренировочной нагрузки(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ак.час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неделю)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382633">
                <a:tc>
                  <a:txBody>
                    <a:bodyPr/>
                    <a:lstStyle/>
                    <a:p>
                      <a:pPr marL="334645"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Спортивно-оздоровительные группы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rowSpan="2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начальной подготовки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года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43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rowSpan="5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учебно-тренировочный подготовки</a:t>
                      </a:r>
                    </a:p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803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rowSpan="3"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спортивного совершенствования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1300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  <a:tr h="191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6269" marR="16269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116632"/>
            <a:ext cx="8004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учебно-тренировочного процесса  имеет свои характерные особенности и осуществляется   в группах на этапах многолетней спортивной подготовки: в группах спортивно-оздоровительной направленности,  начальной  учебно-тренировочный подготовки.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55" y="908720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7" y="400506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8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83280"/>
            <a:ext cx="6400800" cy="3474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 году были  заключены  договора сетевого взаимодействия и сотрудничества с общеобразовательными и дополнительными учреждениями города, налажено тесное взаимодействие со школами города, учреждения дополнительного образования, комитетом по культуре, молодежной политике и спорту МО город Алексин, областными федерациями по самбо, футболу, каратэ, пауэрлифтингу.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 важно  для  большего охвата обучающихся, ведь  занятия в секциях проводятся не только в залах ДЮСШ, но и базах других учреждений, школ, клубов и т.д.</a:t>
            </a:r>
          </a:p>
          <a:p>
            <a:endParaRPr lang="ru-RU" dirty="0"/>
          </a:p>
        </p:txBody>
      </p:sp>
      <p:pic>
        <p:nvPicPr>
          <p:cNvPr id="9218" name="Picture 2" descr="E:\Фотографии 2017-2019 год\фото и видио самбо  переводные 18год\DSC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4"/>
            <a:ext cx="3923929" cy="298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Фотографии 2017-2019 год\Фото Казаков\IMG-20180125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068961"/>
            <a:ext cx="2843808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Фотографии 2017-2019 год\Турнир по футболу Локобол и Весна 2018 Горбатов\154_2405\IMG_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60" y="37437"/>
            <a:ext cx="3946021" cy="2959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995</TotalTime>
  <Words>2399</Words>
  <Application>Microsoft Office PowerPoint</Application>
  <PresentationFormat>Экран (4:3)</PresentationFormat>
  <Paragraphs>503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«Воспитание успешной личности в условиях детско-юношеской спортивной школы».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работники, прошедшие курсы повышения квалификации 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и образование успехам</dc:title>
  <dc:creator>User</dc:creator>
  <cp:lastModifiedBy>User</cp:lastModifiedBy>
  <cp:revision>80</cp:revision>
  <dcterms:created xsi:type="dcterms:W3CDTF">2019-02-11T14:47:53Z</dcterms:created>
  <dcterms:modified xsi:type="dcterms:W3CDTF">2019-03-12T09:56:46Z</dcterms:modified>
</cp:coreProperties>
</file>